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Source Sans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E6BE250-5A23-4926-AA33-86BD250EF566}">
  <a:tblStyle styleId="{1E6BE250-5A23-4926-AA33-86BD250EF5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regular.fntdata"/><Relationship Id="rId11" Type="http://schemas.openxmlformats.org/officeDocument/2006/relationships/slide" Target="slides/slide5.xml"/><Relationship Id="rId22" Type="http://schemas.openxmlformats.org/officeDocument/2006/relationships/font" Target="fonts/SourceSansPro-italic.fntdata"/><Relationship Id="rId10" Type="http://schemas.openxmlformats.org/officeDocument/2006/relationships/slide" Target="slides/slide4.xml"/><Relationship Id="rId21" Type="http://schemas.openxmlformats.org/officeDocument/2006/relationships/font" Target="fonts/SourceSansPr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SourceSansPr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2d4da8e43_1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2d4da8e43_1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22d4da8e43_1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22d4da8e43_1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2d4da8e43_1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2d4da8e43_1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d4da8e43_1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2d4da8e43_1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d4da8e43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d4da8e43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2d4da8e43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2d4da8e43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2d4da8e43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22d4da8e43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2d4da8e4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2d4da8e4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sites.google.com/u/0/d/1IESfv2FOXJX9vQ-0UE6zOpuX2zFQxjn1/p/1lsSmUITclqbwwyITkRgEUhBX4yAuzzfX/preview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10.jpg"/><Relationship Id="rId6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0150" y="116750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rgbClr val="674EA7"/>
                </a:solidFill>
              </a:rPr>
              <a:t>Festa da Capa</a:t>
            </a:r>
            <a:endParaRPr sz="4400">
              <a:solidFill>
                <a:srgbClr val="674EA7"/>
              </a:solidFill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560700" y="1710750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E0075"/>
                </a:solidFill>
                <a:latin typeface="Raleway"/>
                <a:ea typeface="Raleway"/>
                <a:cs typeface="Raleway"/>
                <a:sym typeface="Raleway"/>
              </a:rPr>
              <a:t>“Un ritorno alla socializzazione tutto al femminile”</a:t>
            </a:r>
            <a:endParaRPr>
              <a:solidFill>
                <a:srgbClr val="FE007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322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351C75"/>
                </a:solidFill>
              </a:rPr>
              <a:t>Il nostro titolo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539825" y="1683925"/>
            <a:ext cx="14667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E007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otografia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977700" y="3891525"/>
            <a:ext cx="11307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E007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anza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576775" y="3127675"/>
            <a:ext cx="8646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E007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eatro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589775" y="3891525"/>
            <a:ext cx="10899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E007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anto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745150" y="1806025"/>
            <a:ext cx="14055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E007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reludio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2699200" y="1222225"/>
            <a:ext cx="9471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lisa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854625" y="1295225"/>
            <a:ext cx="10899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nna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1599050" y="2665963"/>
            <a:ext cx="9777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andra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920100" y="4071550"/>
            <a:ext cx="15594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nna Andrea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184125" y="2896813"/>
            <a:ext cx="1018500" cy="461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it" sz="1800">
                <a:latin typeface="Source Sans Pro"/>
                <a:ea typeface="Source Sans Pro"/>
                <a:cs typeface="Source Sans Pro"/>
                <a:sym typeface="Source Sans Pro"/>
              </a:rPr>
              <a:t>nna</a:t>
            </a:r>
            <a:endParaRPr sz="1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7108600" y="2742363"/>
            <a:ext cx="1130700" cy="431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674E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lang="it" sz="1600">
                <a:latin typeface="Source Sans Pro"/>
                <a:ea typeface="Source Sans Pro"/>
                <a:cs typeface="Source Sans Pro"/>
                <a:sym typeface="Source Sans Pro"/>
              </a:rPr>
              <a:t>lessia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76" name="Google Shape;76;p14"/>
          <p:cNvCxnSpPr>
            <a:stCxn id="65" idx="3"/>
            <a:endCxn id="70" idx="1"/>
          </p:cNvCxnSpPr>
          <p:nvPr/>
        </p:nvCxnSpPr>
        <p:spPr>
          <a:xfrm flipH="1" rot="10800000">
            <a:off x="2006525" y="1453075"/>
            <a:ext cx="692700" cy="461700"/>
          </a:xfrm>
          <a:prstGeom prst="bentConnector3">
            <a:avLst>
              <a:gd fmla="val 4999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" name="Google Shape;77;p14"/>
          <p:cNvCxnSpPr>
            <a:stCxn id="70" idx="2"/>
            <a:endCxn id="72" idx="3"/>
          </p:cNvCxnSpPr>
          <p:nvPr/>
        </p:nvCxnSpPr>
        <p:spPr>
          <a:xfrm rot="5400000">
            <a:off x="2268250" y="1992325"/>
            <a:ext cx="1212900" cy="5961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" name="Google Shape;78;p14"/>
          <p:cNvCxnSpPr>
            <a:stCxn id="72" idx="2"/>
            <a:endCxn id="67" idx="1"/>
          </p:cNvCxnSpPr>
          <p:nvPr/>
        </p:nvCxnSpPr>
        <p:spPr>
          <a:xfrm flipH="1" rot="-5400000">
            <a:off x="2716850" y="2498713"/>
            <a:ext cx="231000" cy="1488900"/>
          </a:xfrm>
          <a:prstGeom prst="bent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" name="Google Shape;79;p14"/>
          <p:cNvCxnSpPr>
            <a:stCxn id="67" idx="3"/>
            <a:endCxn id="74" idx="1"/>
          </p:cNvCxnSpPr>
          <p:nvPr/>
        </p:nvCxnSpPr>
        <p:spPr>
          <a:xfrm flipH="1" rot="10800000">
            <a:off x="4441375" y="3127525"/>
            <a:ext cx="742800" cy="2310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4"/>
          <p:cNvCxnSpPr>
            <a:stCxn id="66" idx="3"/>
            <a:endCxn id="73" idx="1"/>
          </p:cNvCxnSpPr>
          <p:nvPr/>
        </p:nvCxnSpPr>
        <p:spPr>
          <a:xfrm>
            <a:off x="2108400" y="4122375"/>
            <a:ext cx="1811700" cy="180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Google Shape;81;p14"/>
          <p:cNvCxnSpPr>
            <a:stCxn id="68" idx="0"/>
            <a:endCxn id="75" idx="2"/>
          </p:cNvCxnSpPr>
          <p:nvPr/>
        </p:nvCxnSpPr>
        <p:spPr>
          <a:xfrm rot="-5400000">
            <a:off x="7045175" y="3262875"/>
            <a:ext cx="718200" cy="5391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" name="Google Shape;82;p14"/>
          <p:cNvCxnSpPr>
            <a:stCxn id="75" idx="0"/>
            <a:endCxn id="69" idx="2"/>
          </p:cNvCxnSpPr>
          <p:nvPr/>
        </p:nvCxnSpPr>
        <p:spPr>
          <a:xfrm flipH="1" rot="5400000">
            <a:off x="6323650" y="1392063"/>
            <a:ext cx="474600" cy="22260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4"/>
          <p:cNvCxnSpPr>
            <a:stCxn id="69" idx="3"/>
            <a:endCxn id="71" idx="1"/>
          </p:cNvCxnSpPr>
          <p:nvPr/>
        </p:nvCxnSpPr>
        <p:spPr>
          <a:xfrm flipH="1" rot="10800000">
            <a:off x="6150650" y="1525975"/>
            <a:ext cx="704100" cy="510900"/>
          </a:xfrm>
          <a:prstGeom prst="bentConnector3">
            <a:avLst>
              <a:gd fmla="val 4999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3022">
                <a:solidFill>
                  <a:schemeClr val="accent2"/>
                </a:solidFill>
              </a:rPr>
              <a:t>I luoghi</a:t>
            </a:r>
            <a:endParaRPr sz="4222">
              <a:solidFill>
                <a:schemeClr val="accent2"/>
              </a:solidFill>
            </a:endParaRPr>
          </a:p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602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L’evento si svolgerà all’interno del nostro istituto!</a:t>
            </a:r>
            <a:endParaRPr b="1" sz="6027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429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aleway"/>
              <a:buChar char="●"/>
            </a:pPr>
            <a:r>
              <a:rPr lang="it" sz="602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Tensostruttura/palestra sede centrale (esposizione delle foto create).</a:t>
            </a:r>
            <a:endParaRPr sz="6027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429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aleway"/>
              <a:buChar char="●"/>
            </a:pPr>
            <a:r>
              <a:rPr lang="it" sz="602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Giardino della sede centrale (danza e canto), con l’utilizzo di un palco a noleggio.</a:t>
            </a:r>
            <a:endParaRPr sz="6027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2429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aleway"/>
              <a:buChar char="●"/>
            </a:pPr>
            <a:r>
              <a:rPr lang="it" sz="602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Percorso dal giardino della sede centrale alla tensostruttura. </a:t>
            </a:r>
            <a:endParaRPr sz="6027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6027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Saranno presenti foto e video dei “dietro le quinte”.</a:t>
            </a:r>
            <a:endParaRPr sz="6027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6027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0" name="Google Shape;9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565" y="445025"/>
            <a:ext cx="2743848" cy="19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9400" y="2453525"/>
            <a:ext cx="2186185" cy="252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311700" y="27187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L’evento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311700" y="4247200"/>
            <a:ext cx="4893000" cy="387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400">
                <a:solidFill>
                  <a:srgbClr val="000000"/>
                </a:solidFill>
              </a:rPr>
              <a:t>Il nostro gadget (con stampo del logo)da distribuire all’evento.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26" y="956375"/>
            <a:ext cx="2262625" cy="17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1850" y="2471300"/>
            <a:ext cx="2536125" cy="15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5573100" y="844375"/>
            <a:ext cx="32592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Source Sans Pro"/>
                <a:ea typeface="Source Sans Pro"/>
                <a:cs typeface="Source Sans Pro"/>
                <a:sym typeface="Source Sans Pro"/>
              </a:rPr>
              <a:t>Ci saranno 2 esibizioni per ciascun gruppo nell’arco del pomeriggio: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AutoNum type="arabicParenR"/>
            </a:pPr>
            <a:r>
              <a:rPr lang="it" sz="1600">
                <a:latin typeface="Source Sans Pro"/>
                <a:ea typeface="Source Sans Pro"/>
                <a:cs typeface="Source Sans Pro"/>
                <a:sym typeface="Source Sans Pro"/>
              </a:rPr>
              <a:t>Dopo l’apertura dell’evento prevista per le ore 15.00 i gruppi si esibiranno in successione con pause di 5 min di intermezzo.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Source Sans Pro"/>
              <a:buAutoNum type="arabicParenR"/>
            </a:pPr>
            <a:r>
              <a:rPr lang="it" sz="1600">
                <a:latin typeface="Source Sans Pro"/>
                <a:ea typeface="Source Sans Pro"/>
                <a:cs typeface="Source Sans Pro"/>
                <a:sym typeface="Source Sans Pro"/>
              </a:rPr>
              <a:t>Replica delle esibizioni prevista per le 16.30.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latin typeface="Source Sans Pro"/>
                <a:ea typeface="Source Sans Pro"/>
                <a:cs typeface="Source Sans Pro"/>
                <a:sym typeface="Source Sans Pro"/>
              </a:rPr>
              <a:t>L’esposizione delle fotografie sarà continua per tutta la durata dell’evento. (Conclusione per le ore 18.00 circa).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265500" y="550000"/>
            <a:ext cx="4045200" cy="121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3020">
                <a:solidFill>
                  <a:srgbClr val="674EA7"/>
                </a:solidFill>
              </a:rPr>
              <a:t>Mezzi pubblicitari/di comunicazione</a:t>
            </a:r>
            <a:endParaRPr sz="3020">
              <a:solidFill>
                <a:srgbClr val="674EA7"/>
              </a:solidFill>
            </a:endParaRPr>
          </a:p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265500" y="2179625"/>
            <a:ext cx="4045200" cy="26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sz="1800">
                <a:solidFill>
                  <a:srgbClr val="000000"/>
                </a:solidFill>
              </a:rPr>
              <a:t>volantini da distribuire per la città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sz="1800">
                <a:solidFill>
                  <a:srgbClr val="000000"/>
                </a:solidFill>
              </a:rPr>
              <a:t>pagina instagram per pubblicazione dei contenuti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it" sz="1800">
                <a:solidFill>
                  <a:srgbClr val="000000"/>
                </a:solidFill>
              </a:rPr>
              <a:t>sito web per maggiori informazioni ed eventuali dubbi/domande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it" sz="110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https://sites.google.com/u/0/d/1IESfv2FOXJX9vQ-0UE6zOpuX2zFQxjn1/p/1lsSmUITclqbwwyITkRgEUhBX4yAuzzfX/preview</a:t>
            </a:r>
            <a:endParaRPr sz="11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74050" y="660875"/>
            <a:ext cx="1403400" cy="236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9575" y="233900"/>
            <a:ext cx="1996125" cy="2795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44425" y="2517850"/>
            <a:ext cx="2732700" cy="20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885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Come utilizzeremo il budget</a:t>
            </a:r>
            <a:endParaRPr sz="2400"/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121450" y="661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{1E6BE250-5A23-4926-AA33-86BD250EF566}</a:tableStyleId>
              </a:tblPr>
              <a:tblGrid>
                <a:gridCol w="1817875"/>
                <a:gridCol w="2031750"/>
                <a:gridCol w="1929900"/>
                <a:gridCol w="3121575"/>
              </a:tblGrid>
              <a:tr h="25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>
                          <a:highlight>
                            <a:srgbClr val="EA9999"/>
                          </a:highlight>
                        </a:rPr>
                        <a:t>VOCE DI COSTO</a:t>
                      </a:r>
                      <a:endParaRPr b="1" sz="1200">
                        <a:highlight>
                          <a:srgbClr val="EA9999"/>
                        </a:highlight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>
                          <a:highlight>
                            <a:srgbClr val="FFD966"/>
                          </a:highlight>
                        </a:rPr>
                        <a:t>FORNITORE</a:t>
                      </a:r>
                      <a:endParaRPr b="1" sz="1200">
                        <a:highlight>
                          <a:srgbClr val="FFD966"/>
                        </a:highlight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>
                          <a:highlight>
                            <a:srgbClr val="93C47D"/>
                          </a:highlight>
                        </a:rPr>
                        <a:t>IMPORTO</a:t>
                      </a:r>
                      <a:endParaRPr b="1" sz="1200">
                        <a:highlight>
                          <a:srgbClr val="93C47D"/>
                        </a:highlight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>
                          <a:highlight>
                            <a:srgbClr val="A4C2F4"/>
                          </a:highlight>
                        </a:rPr>
                        <a:t>NOTE</a:t>
                      </a:r>
                      <a:endParaRPr b="1" sz="1200">
                        <a:highlight>
                          <a:srgbClr val="A4C2F4"/>
                        </a:highlight>
                      </a:endParaRPr>
                    </a:p>
                  </a:txBody>
                  <a:tcPr marT="63500" marB="63500" marR="63500" marL="63500"/>
                </a:tc>
              </a:tr>
              <a:tr h="21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Location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scuola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0 €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/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352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Allestimento palco e impianto audio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The Groove Factory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1.732,40€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Noleggio una giornata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754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Acquisto materiali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/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200 € * 5 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Spesa base per l’acquisto di materiali utili a svolgere le attività extrascolastiche. Per ogni gruppo (1000€ in totale).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923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Volantini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Bizay (sito internet)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74,67€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(46,18€+26,50€)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IVA esclusa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4000*148x210mm</a:t>
                      </a:r>
                      <a:endParaRPr sz="12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100*210x297mm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Stampa di volantini e manifesti progettati dal gruppo di preludio + materiali necessari per l’allestimento.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44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Gadget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Gadget 365 (sito internet)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556,32€ (456,00€+IVA)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300 portachiavi con il nostro logo da distribuire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25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Fondo cassa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/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1636,61 €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In caso di emergenza.</a:t>
                      </a:r>
                      <a:endParaRPr sz="1200"/>
                    </a:p>
                  </a:txBody>
                  <a:tcPr marT="63500" marB="63500" marR="63500" marL="63500"/>
                </a:tc>
              </a:tr>
              <a:tr h="21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 sz="1200"/>
                        <a:t>Totale</a:t>
                      </a:r>
                      <a:endParaRPr b="1"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 sz="1200"/>
                        <a:t>5000 €</a:t>
                      </a:r>
                      <a:endParaRPr sz="12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265500" y="103815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E0075"/>
                </a:solidFill>
              </a:rPr>
              <a:t>i primi risultati…</a:t>
            </a:r>
            <a:endParaRPr>
              <a:solidFill>
                <a:srgbClr val="FE0075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750" y="310175"/>
            <a:ext cx="3202125" cy="452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il nostro progetto raccontato all’interno del Messaggero Veneto!</a:t>
            </a:r>
            <a:r>
              <a:rPr lang="it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835175" y="3538100"/>
            <a:ext cx="3222600" cy="119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434343"/>
                </a:solidFill>
              </a:rPr>
              <a:t>Infine, q</a:t>
            </a:r>
            <a:r>
              <a:rPr lang="it" sz="1800">
                <a:solidFill>
                  <a:srgbClr val="434343"/>
                </a:solidFill>
              </a:rPr>
              <a:t>uesti sono il nostro logo e la foto che verrà posta nel retro dei volantini.</a:t>
            </a:r>
            <a:endParaRPr sz="1800">
              <a:solidFill>
                <a:srgbClr val="434343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10588" l="13951" r="5312" t="9558"/>
          <a:stretch/>
        </p:blipFill>
        <p:spPr>
          <a:xfrm>
            <a:off x="835175" y="244450"/>
            <a:ext cx="3027600" cy="299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 rotWithShape="1">
          <a:blip r:embed="rId4">
            <a:alphaModFix/>
          </a:blip>
          <a:srcRect b="12916" l="7698" r="5901" t="19707"/>
          <a:stretch/>
        </p:blipFill>
        <p:spPr>
          <a:xfrm>
            <a:off x="4481200" y="183325"/>
            <a:ext cx="4196525" cy="465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6 menti un unico scopo.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/>
              <a:t> </a:t>
            </a:r>
            <a:endParaRPr sz="6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it" sz="2500"/>
              <a:t>Vi ringraziamo per l’attenzione.</a:t>
            </a:r>
            <a:endParaRPr b="0" sz="2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